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3" r:id="rId15"/>
    <p:sldId id="271" r:id="rId16"/>
    <p:sldId id="276" r:id="rId17"/>
    <p:sldId id="277" r:id="rId18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629"/>
    <a:srgbClr val="E5E02C"/>
    <a:srgbClr val="EFF4DD"/>
    <a:srgbClr val="88C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56"/>
    <p:restoredTop sz="96405"/>
  </p:normalViewPr>
  <p:slideViewPr>
    <p:cSldViewPr snapToGrid="0" snapToObjects="1">
      <p:cViewPr>
        <p:scale>
          <a:sx n="100" d="100"/>
          <a:sy n="100" d="100"/>
        </p:scale>
        <p:origin x="-69" y="-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51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AD531-8834-4918-91AC-19CA3534D555}" type="datetimeFigureOut">
              <a:rPr lang="en-GB" smtClean="0"/>
              <a:t>20/03/2018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34A9B-7D84-48C5-B900-39C5F9A4A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07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F0C3B-45F8-DA49-B988-EFE0E91F868D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BF078-7E6D-2240-BC60-5F56C5D5A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2287" cy="130464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E84629"/>
                </a:solidFill>
              </a:defRPr>
            </a:lvl1pPr>
          </a:lstStyle>
          <a:p>
            <a:r>
              <a:rPr lang="en-GB" dirty="0" smtClean="0"/>
              <a:t>CLICK HERE TO CHANGE THE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430079" y="1848678"/>
            <a:ext cx="5920408" cy="3985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838200" y="1848679"/>
            <a:ext cx="4243387" cy="398559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083365"/>
            <a:ext cx="10515600" cy="1311965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E84629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44686" y="2603915"/>
            <a:ext cx="6102627" cy="277315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>
                <a:solidFill>
                  <a:schemeClr val="tx1"/>
                </a:solidFill>
              </a:defRPr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192074" y="3438524"/>
            <a:ext cx="1073841" cy="107384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9926084" y="3438524"/>
            <a:ext cx="1073841" cy="107384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882347" y="4800600"/>
            <a:ext cx="6420680" cy="104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108213" y="715616"/>
            <a:ext cx="9968947" cy="37967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29309" y="4800600"/>
            <a:ext cx="4845326" cy="1093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929309" y="715616"/>
            <a:ext cx="4845326" cy="37967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99143" y="715616"/>
            <a:ext cx="4845326" cy="37967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399143" y="4800600"/>
            <a:ext cx="4845326" cy="1093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61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525"/>
            <a:ext cx="1216085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20703" y="6552485"/>
            <a:ext cx="1561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© Crown Copyright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138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C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462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8662" y="2376928"/>
            <a:ext cx="6274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i="1" dirty="0" smtClean="0"/>
              <a:t>But everyone has a part to play in minimising the risk and impact of suspicious mail.</a:t>
            </a:r>
            <a:endParaRPr lang="en-GB" sz="3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45" y="993614"/>
            <a:ext cx="780422" cy="2168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42" y="3234150"/>
            <a:ext cx="780422" cy="2168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20703" y="6552485"/>
            <a:ext cx="1561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© Crown Copyright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235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3" y="1443545"/>
            <a:ext cx="7062952" cy="268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7593" y="2135554"/>
            <a:ext cx="7062952" cy="268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3149"/>
            <a:ext cx="10515600" cy="499421"/>
          </a:xfrm>
        </p:spPr>
        <p:txBody>
          <a:bodyPr/>
          <a:lstStyle/>
          <a:p>
            <a:r>
              <a:rPr lang="en-US" sz="4400" dirty="0" smtClean="0"/>
              <a:t>Suspicious indicators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7393" y="3125479"/>
            <a:ext cx="5297213" cy="704434"/>
          </a:xfrm>
        </p:spPr>
        <p:txBody>
          <a:bodyPr/>
          <a:lstStyle/>
          <a:p>
            <a:pPr algn="ctr"/>
            <a:r>
              <a:rPr lang="en-GB" sz="2000" dirty="0"/>
              <a:t>Spotting just one </a:t>
            </a:r>
            <a:r>
              <a:rPr lang="en-GB" sz="2000" dirty="0" smtClean="0"/>
              <a:t>suspicious indicator</a:t>
            </a:r>
            <a:r>
              <a:rPr lang="en-GB" sz="2000" dirty="0"/>
              <a:t> on an </a:t>
            </a:r>
            <a:r>
              <a:rPr lang="en-GB" sz="2000" dirty="0" smtClean="0"/>
              <a:t>item of </a:t>
            </a:r>
            <a:r>
              <a:rPr lang="en-GB" sz="2000" dirty="0"/>
              <a:t>mail could make all the difference</a:t>
            </a:r>
            <a:r>
              <a:rPr lang="en-GB" sz="2000" dirty="0" smtClean="0"/>
              <a:t>.</a:t>
            </a:r>
          </a:p>
          <a:p>
            <a:pPr algn="ctr"/>
            <a:endParaRPr lang="en-GB" sz="2000" dirty="0"/>
          </a:p>
          <a:p>
            <a:pPr algn="ctr"/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620703" y="6552485"/>
            <a:ext cx="1561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© Crown Copyright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178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SUSPICIOUS INDICATORS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199" y="1848678"/>
            <a:ext cx="6788369" cy="3985593"/>
          </a:xfrm>
        </p:spPr>
        <p:txBody>
          <a:bodyPr/>
          <a:lstStyle/>
          <a:p>
            <a:r>
              <a:rPr lang="en-GB" sz="2400" b="1" dirty="0" smtClean="0"/>
              <a:t>To know if an item of mail is suspicious,</a:t>
            </a:r>
          </a:p>
          <a:p>
            <a:r>
              <a:rPr lang="en-GB" sz="2400" b="1" dirty="0" smtClean="0"/>
              <a:t>be </a:t>
            </a:r>
            <a:r>
              <a:rPr lang="en-GB" sz="2400" b="1" dirty="0"/>
              <a:t>aware of the following indicators: </a:t>
            </a:r>
          </a:p>
          <a:p>
            <a:endParaRPr lang="en-GB" dirty="0"/>
          </a:p>
          <a:p>
            <a:r>
              <a:rPr lang="en-GB" sz="1800" dirty="0"/>
              <a:t>Is the weight of the item unevenly distributed</a:t>
            </a:r>
            <a:r>
              <a:rPr lang="en-GB" sz="1800" dirty="0" smtClean="0"/>
              <a:t>?</a:t>
            </a:r>
          </a:p>
          <a:p>
            <a:r>
              <a:rPr lang="en-GB" sz="1800" dirty="0"/>
              <a:t>Are there any greasy or oily stains? </a:t>
            </a:r>
            <a:endParaRPr lang="en-GB" sz="1800" dirty="0" smtClean="0"/>
          </a:p>
          <a:p>
            <a:r>
              <a:rPr lang="en-GB" sz="1800" dirty="0"/>
              <a:t>Is the recipient encouraged to open the package </a:t>
            </a:r>
            <a:r>
              <a:rPr lang="en-GB" sz="1800" dirty="0" smtClean="0"/>
              <a:t>in a </a:t>
            </a:r>
            <a:r>
              <a:rPr lang="en-GB" sz="1800" dirty="0"/>
              <a:t>particular way? </a:t>
            </a:r>
            <a:endParaRPr lang="en-GB" sz="1800" dirty="0" smtClean="0"/>
          </a:p>
          <a:p>
            <a:r>
              <a:rPr lang="en-GB" sz="1800" dirty="0"/>
              <a:t>Is the handwriting unfamiliar? </a:t>
            </a:r>
            <a:endParaRPr lang="en-GB" sz="1800" dirty="0" smtClean="0"/>
          </a:p>
          <a:p>
            <a:r>
              <a:rPr lang="en-GB" sz="1800" dirty="0"/>
              <a:t>Are there more stamps than strictly necessary?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569" y="0"/>
            <a:ext cx="416949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20703" y="6552485"/>
            <a:ext cx="1561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© Crown Copyright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750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HOW TO RESPOND IF YOU DISCOVER A  SUSPICIOUS DELIVERY</a:t>
            </a:r>
            <a:endParaRPr lang="en-US" sz="4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096331" y="2185010"/>
            <a:ext cx="3271345" cy="6002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GB" sz="2000" b="1" dirty="0"/>
              <a:t>Alert. </a:t>
            </a:r>
            <a:endParaRPr lang="en-GB" sz="2000" b="1" dirty="0" smtClean="0"/>
          </a:p>
          <a:p>
            <a:pPr algn="ctr" fontAlgn="base"/>
            <a:r>
              <a:rPr lang="en-GB" sz="2000" i="1" dirty="0" smtClean="0"/>
              <a:t>Contact </a:t>
            </a:r>
            <a:r>
              <a:rPr lang="en-GB" sz="2000" i="1" dirty="0"/>
              <a:t>security </a:t>
            </a:r>
            <a:r>
              <a:rPr lang="en-GB" sz="2000" i="1" dirty="0" smtClean="0"/>
              <a:t>at XXXX</a:t>
            </a:r>
            <a:endParaRPr lang="en-GB" sz="2000" i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325830" y="2185010"/>
            <a:ext cx="3271345" cy="6002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GB" sz="2000" b="1" dirty="0"/>
              <a:t>Avert. </a:t>
            </a:r>
            <a:endParaRPr lang="en-GB" sz="2000" b="1" dirty="0" smtClean="0"/>
          </a:p>
          <a:p>
            <a:pPr algn="ctr" fontAlgn="base"/>
            <a:r>
              <a:rPr lang="en-GB" sz="2000" i="1" dirty="0" smtClean="0"/>
              <a:t>Move </a:t>
            </a:r>
            <a:r>
              <a:rPr lang="en-GB" sz="2000" i="1" dirty="0"/>
              <a:t>away immediately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62584" y="2185010"/>
            <a:ext cx="2577594" cy="887374"/>
          </a:xfrm>
        </p:spPr>
        <p:txBody>
          <a:bodyPr/>
          <a:lstStyle/>
          <a:p>
            <a:pPr algn="ctr" fontAlgn="base"/>
            <a:r>
              <a:rPr lang="en-GB" sz="2000" b="1" dirty="0"/>
              <a:t>Avoid. </a:t>
            </a:r>
            <a:endParaRPr lang="en-GB" sz="2000" b="1" dirty="0" smtClean="0"/>
          </a:p>
          <a:p>
            <a:pPr algn="ctr" fontAlgn="base"/>
            <a:r>
              <a:rPr lang="en-GB" sz="2000" i="1" dirty="0" smtClean="0"/>
              <a:t>Don't</a:t>
            </a:r>
            <a:r>
              <a:rPr lang="en-GB" sz="2000" i="1" dirty="0"/>
              <a:t> touch the item 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16091"/>
            <a:ext cx="2577594" cy="2475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67" y="3304462"/>
            <a:ext cx="3636888" cy="2586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64" y="3300477"/>
            <a:ext cx="3456423" cy="259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20703" y="6552485"/>
            <a:ext cx="1561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© Crown Copyright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768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77" y="1094442"/>
            <a:ext cx="7062952" cy="268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41164" y="2791699"/>
            <a:ext cx="7062952" cy="268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50" y="1754212"/>
            <a:ext cx="10515600" cy="682373"/>
          </a:xfrm>
        </p:spPr>
        <p:txBody>
          <a:bodyPr/>
          <a:lstStyle/>
          <a:p>
            <a:r>
              <a:rPr lang="en-US" sz="4400" smtClean="0"/>
              <a:t>Conclusion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45664" y="2752025"/>
            <a:ext cx="7229856" cy="1139529"/>
          </a:xfrm>
        </p:spPr>
        <p:txBody>
          <a:bodyPr/>
          <a:lstStyle/>
          <a:p>
            <a:pPr algn="ctr" fontAlgn="base"/>
            <a:r>
              <a:rPr lang="en-GB" sz="2000" dirty="0" smtClean="0"/>
              <a:t>By understanding the importance of mail security and how to recognise and respond to an unexpected situation,</a:t>
            </a:r>
          </a:p>
          <a:p>
            <a:pPr algn="ctr" fontAlgn="base">
              <a:spcBef>
                <a:spcPts val="0"/>
              </a:spcBef>
            </a:pPr>
            <a:r>
              <a:rPr lang="en-GB" sz="2000" dirty="0" smtClean="0"/>
              <a:t>you can help safeguard our organisation from a postal threat. </a:t>
            </a:r>
            <a:endParaRPr lang="en-US" sz="20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899196" y="3981023"/>
            <a:ext cx="6498708" cy="785205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GB" sz="2000" dirty="0"/>
              <a:t>For more information, contact [security personnel] or search for mail screening </a:t>
            </a:r>
            <a:r>
              <a:rPr lang="en-GB" sz="2000" dirty="0" smtClean="0"/>
              <a:t>at</a:t>
            </a:r>
            <a:r>
              <a:rPr lang="en-GB" sz="2000" dirty="0">
                <a:solidFill>
                  <a:srgbClr val="E84629"/>
                </a:solidFill>
              </a:rPr>
              <a:t> </a:t>
            </a:r>
            <a:r>
              <a:rPr lang="en-GB" sz="2000" dirty="0" smtClean="0">
                <a:solidFill>
                  <a:srgbClr val="E84629"/>
                </a:solidFill>
              </a:rPr>
              <a:t>www.cpni.gov.uk</a:t>
            </a:r>
            <a:endParaRPr lang="en-GB" sz="2000" dirty="0">
              <a:solidFill>
                <a:srgbClr val="E8462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20703" y="6552485"/>
            <a:ext cx="1561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© Crown Copyright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844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3812"/>
            <a:ext cx="12192000" cy="1311965"/>
          </a:xfrm>
        </p:spPr>
        <p:txBody>
          <a:bodyPr/>
          <a:lstStyle/>
          <a:p>
            <a:r>
              <a:rPr lang="en-US" sz="4400" dirty="0"/>
              <a:t>How to use this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13155" y="3024229"/>
            <a:ext cx="6102627" cy="160746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purpose of this presentation is to provide your employees with an overview of mail screening and security to complement CPNI’s campaign, as well as other internal procedures.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4" y="1191878"/>
            <a:ext cx="7062952" cy="268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05351" y="2651595"/>
            <a:ext cx="7062952" cy="2684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0703" y="6552485"/>
            <a:ext cx="1561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© Crown Copyright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298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7855"/>
            <a:ext cx="10512287" cy="3942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AGENDA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4845269" y="693683"/>
            <a:ext cx="5223641" cy="2364827"/>
          </a:xfrm>
          <a:prstGeom prst="rect">
            <a:avLst/>
          </a:prstGeom>
          <a:solidFill>
            <a:srgbClr val="E5E02C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93748" y="1070002"/>
            <a:ext cx="4775466" cy="2156674"/>
          </a:xfrm>
        </p:spPr>
        <p:txBody>
          <a:bodyPr/>
          <a:lstStyle/>
          <a:p>
            <a:pPr fontAlgn="base"/>
            <a:r>
              <a:rPr lang="en-US" sz="2000" dirty="0"/>
              <a:t>Introduction to mail screening and security </a:t>
            </a:r>
          </a:p>
          <a:p>
            <a:pPr fontAlgn="base"/>
            <a:r>
              <a:rPr lang="en-US" sz="2000" dirty="0"/>
              <a:t>Case studies </a:t>
            </a:r>
          </a:p>
          <a:p>
            <a:pPr fontAlgn="base"/>
            <a:r>
              <a:rPr lang="en-US" sz="2000" dirty="0"/>
              <a:t>Suspicious indicators</a:t>
            </a:r>
          </a:p>
          <a:p>
            <a:pPr fontAlgn="base"/>
            <a:r>
              <a:rPr lang="en-US" sz="2000" dirty="0"/>
              <a:t>Response guidance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620703" y="6552485"/>
            <a:ext cx="1561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© Crown Copyright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997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INTRODUCTION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199" y="1848678"/>
            <a:ext cx="4437993" cy="2281888"/>
          </a:xfrm>
        </p:spPr>
        <p:txBody>
          <a:bodyPr/>
          <a:lstStyle/>
          <a:p>
            <a:pPr fontAlgn="base"/>
            <a:r>
              <a:rPr lang="en-US" sz="2000" dirty="0" smtClean="0"/>
              <a:t>Every day, our </a:t>
            </a:r>
            <a:r>
              <a:rPr lang="en-GB" sz="2000" dirty="0" smtClean="0"/>
              <a:t>organisation</a:t>
            </a:r>
            <a:r>
              <a:rPr lang="en-US" sz="2000" dirty="0" smtClean="0"/>
              <a:t> receives and sends mail. </a:t>
            </a:r>
          </a:p>
          <a:p>
            <a:pPr fontAlgn="base"/>
            <a:endParaRPr lang="en-US" sz="2000" dirty="0" smtClean="0"/>
          </a:p>
          <a:p>
            <a:pPr fontAlgn="base"/>
            <a:r>
              <a:rPr lang="en-US" sz="2000" dirty="0" smtClean="0"/>
              <a:t>Would you know what to do if one item seemed suspicious? 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4" y="1268817"/>
            <a:ext cx="5611839" cy="4420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0703" y="6552485"/>
            <a:ext cx="1561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© Crown Copyright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220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19970" y="4811111"/>
            <a:ext cx="6750750" cy="1043609"/>
          </a:xfrm>
        </p:spPr>
        <p:txBody>
          <a:bodyPr/>
          <a:lstStyle/>
          <a:p>
            <a:pPr algn="ctr" fontAlgn="base"/>
            <a:r>
              <a:rPr lang="en-GB" sz="2000" dirty="0" smtClean="0"/>
              <a:t>Many types of mail items are regularly delivered to our organisation – by courier, commercial mail services or by hand. 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63" y="688811"/>
            <a:ext cx="7807245" cy="3742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0703" y="6552485"/>
            <a:ext cx="1561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© Crown Copyright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697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C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462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2179" y="2604783"/>
            <a:ext cx="67476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/>
              <a:t>Mail streams into and within our organisation present opportunities for malicious attacks or hoaxes, and without the appropriate security measures, this can affect day-to-day operations, as well as </a:t>
            </a:r>
            <a:r>
              <a:rPr lang="en-GB" sz="2400" i="1" dirty="0" smtClean="0"/>
              <a:t>our reputation</a:t>
            </a:r>
            <a:r>
              <a:rPr lang="en-GB" sz="2400" i="1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45" y="1138099"/>
            <a:ext cx="1528379" cy="1265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0703" y="6552485"/>
            <a:ext cx="1561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© Crown Copyright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472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30813" y="1824294"/>
            <a:ext cx="4088525" cy="460089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2001 US anthrax letters </a:t>
            </a:r>
            <a:r>
              <a:rPr lang="en-GB" sz="2400" dirty="0"/>
              <a:t> 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i="1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Anonymous mailings of anthrax in the US left several dead and many more affected after letters were sent to media companies and senators in </a:t>
            </a:r>
            <a:r>
              <a:rPr lang="en-GB" sz="1800" dirty="0" smtClean="0"/>
              <a:t>2001.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18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800" dirty="0" smtClean="0"/>
              <a:t>This could be </a:t>
            </a:r>
            <a:r>
              <a:rPr lang="en-GB" sz="1800" dirty="0"/>
              <a:t>considered a worst-case scenario for what can happen when suspicious packages delivered to an organisation’s site slip through the </a:t>
            </a:r>
            <a:r>
              <a:rPr lang="en-GB" sz="1800" dirty="0" smtClean="0"/>
              <a:t>net.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18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800" dirty="0" smtClean="0"/>
              <a:t>As </a:t>
            </a:r>
            <a:r>
              <a:rPr lang="en-GB" sz="1800" dirty="0"/>
              <a:t>organisations are still at risk of receiving such mail, it’s </a:t>
            </a:r>
            <a:r>
              <a:rPr lang="en-GB" sz="1800" dirty="0" smtClean="0"/>
              <a:t>a</a:t>
            </a:r>
            <a:r>
              <a:rPr lang="en-GB" sz="1800" dirty="0"/>
              <a:t> reminder that this is </a:t>
            </a:r>
            <a:r>
              <a:rPr lang="en-GB" sz="1800" dirty="0" smtClean="0"/>
              <a:t>still a real </a:t>
            </a:r>
            <a:r>
              <a:rPr lang="en-GB" sz="1800" dirty="0"/>
              <a:t>threat. </a:t>
            </a:r>
            <a:endParaRPr lang="en-US" sz="1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8678"/>
            <a:ext cx="6319345" cy="3991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0703" y="6552485"/>
            <a:ext cx="1561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© Crown Copyright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9585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8678"/>
            <a:ext cx="6319345" cy="3991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88771" y="1848678"/>
            <a:ext cx="3961715" cy="3910991"/>
          </a:xfrm>
        </p:spPr>
        <p:txBody>
          <a:bodyPr/>
          <a:lstStyle/>
          <a:p>
            <a:pPr fontAlgn="base"/>
            <a:r>
              <a:rPr lang="en-GB" sz="2400" b="1" dirty="0"/>
              <a:t>2011 UK hoax campaign</a:t>
            </a:r>
            <a:r>
              <a:rPr lang="en-GB" sz="2400" dirty="0"/>
              <a:t> </a:t>
            </a:r>
          </a:p>
          <a:p>
            <a:pPr fontAlgn="base"/>
            <a:endParaRPr lang="en-GB" dirty="0"/>
          </a:p>
          <a:p>
            <a:pPr fontAlgn="base"/>
            <a:r>
              <a:rPr lang="en-GB" sz="1800" dirty="0"/>
              <a:t>Six ‘anthrax’ letters addressed to parliamentary figures in 2011 were successfully intercepted at a mail screening centre </a:t>
            </a:r>
            <a:r>
              <a:rPr lang="en-GB" sz="1800" dirty="0" smtClean="0"/>
              <a:t>in</a:t>
            </a:r>
            <a:r>
              <a:rPr lang="en-GB" sz="1800" dirty="0"/>
              <a:t> London. </a:t>
            </a:r>
            <a:endParaRPr lang="en-GB" sz="1800" dirty="0" smtClean="0"/>
          </a:p>
          <a:p>
            <a:pPr fontAlgn="base"/>
            <a:r>
              <a:rPr lang="en-GB" sz="1800" dirty="0" smtClean="0"/>
              <a:t>They </a:t>
            </a:r>
            <a:r>
              <a:rPr lang="en-GB" sz="1800" dirty="0"/>
              <a:t>turned out to be a malicious hoax, but the centre's intervention is a great example of why it's important for organisations to implement a robust mail screening and security process</a:t>
            </a:r>
            <a:r>
              <a:rPr lang="en-GB" sz="1800" i="1" dirty="0"/>
              <a:t>. </a:t>
            </a:r>
            <a:r>
              <a:rPr lang="en-GB" sz="1800" dirty="0"/>
              <a:t> 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20703" y="6552485"/>
            <a:ext cx="1561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© Crown Copyright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299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E02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8662" y="2030086"/>
            <a:ext cx="62746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i="1" dirty="0"/>
              <a:t>Mail screening matters, and our organisation has measures in place because we are committed to keeping you safe.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86" y="2230822"/>
            <a:ext cx="876738" cy="1438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0390" y="2230822"/>
            <a:ext cx="876738" cy="1438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703" y="6552485"/>
            <a:ext cx="1561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© Crown Copyright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050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PNI MAILSCREEN 1">
      <a:dk1>
        <a:srgbClr val="000000"/>
      </a:dk1>
      <a:lt1>
        <a:srgbClr val="FFFFFF"/>
      </a:lt1>
      <a:dk2>
        <a:srgbClr val="87CEED"/>
      </a:dk2>
      <a:lt2>
        <a:srgbClr val="E5E02C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E7452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418D1A3-B9C4-3047-8CDA-FF4CAB237B96}" vid="{91B0E644-728E-414C-B697-6346779606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FA8FAA787EC468E87B9270799FD60" ma:contentTypeVersion="7" ma:contentTypeDescription="Create a new document." ma:contentTypeScope="" ma:versionID="af5924489cd46e2bcce24da57306f07b">
  <xsd:schema xmlns:xsd="http://www.w3.org/2001/XMLSchema" xmlns:xs="http://www.w3.org/2001/XMLSchema" xmlns:p="http://schemas.microsoft.com/office/2006/metadata/properties" xmlns:ns2="f218794c-bcb9-4d87-a9cf-ac23ad03b54d" targetNamespace="http://schemas.microsoft.com/office/2006/metadata/properties" ma:root="true" ma:fieldsID="111a006b8584cc4dcf3343e7c9a61c92" ns2:_="">
    <xsd:import namespace="f218794c-bcb9-4d87-a9cf-ac23ad03b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8794c-bcb9-4d87-a9cf-ac23ad03b5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06FC3C-6495-4447-8B6D-E9BAA82AC7CC}">
  <ds:schemaRefs>
    <ds:schemaRef ds:uri="http://purl.org/dc/elements/1.1/"/>
    <ds:schemaRef ds:uri="http://schemas.openxmlformats.org/package/2006/metadata/core-properties"/>
    <ds:schemaRef ds:uri="f218794c-bcb9-4d87-a9cf-ac23ad03b54d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6089E88-7F32-402B-852A-D851336D06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54E381-4CA8-4B15-958A-BF49515C9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18794c-bcb9-4d87-a9cf-ac23ad03b5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309</Words>
  <Application>Microsoft Office PowerPoint</Application>
  <PresentationFormat>Custom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How to use this presentation</vt:lpstr>
      <vt:lpstr>AGENDA</vt:lpstr>
      <vt:lpstr>INTRODUCTION</vt:lpstr>
      <vt:lpstr>PowerPoint Presentation</vt:lpstr>
      <vt:lpstr>PowerPoint Presentation</vt:lpstr>
      <vt:lpstr>CASE STUDIES</vt:lpstr>
      <vt:lpstr>CASE STUDIES</vt:lpstr>
      <vt:lpstr>PowerPoint Presentation</vt:lpstr>
      <vt:lpstr>PowerPoint Presentation</vt:lpstr>
      <vt:lpstr>Suspicious indicators</vt:lpstr>
      <vt:lpstr>SUSPICIOUS INDICATORS</vt:lpstr>
      <vt:lpstr>HOW TO RESPOND IF YOU DISCOVER A  SUSPICIOUS DELIVERY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Sophia K</cp:lastModifiedBy>
  <cp:revision>35</cp:revision>
  <cp:lastPrinted>2018-03-02T10:53:08Z</cp:lastPrinted>
  <dcterms:created xsi:type="dcterms:W3CDTF">2018-01-18T14:27:56Z</dcterms:created>
  <dcterms:modified xsi:type="dcterms:W3CDTF">2018-03-20T09:08:46Z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0x010100AECFA8FAA787EC468E87B9270799FD60</vt:lpwstr>
  </property>
</Properties>
</file>